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317" r:id="rId5"/>
    <p:sldId id="308" r:id="rId6"/>
    <p:sldId id="278" r:id="rId7"/>
    <p:sldId id="309" r:id="rId8"/>
    <p:sldId id="263" r:id="rId9"/>
    <p:sldId id="310" r:id="rId10"/>
    <p:sldId id="311" r:id="rId11"/>
    <p:sldId id="312" r:id="rId12"/>
    <p:sldId id="316" r:id="rId13"/>
    <p:sldId id="304" r:id="rId14"/>
    <p:sldId id="314" r:id="rId15"/>
    <p:sldId id="315" r:id="rId16"/>
    <p:sldId id="31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36A58"/>
    <a:srgbClr val="505A47"/>
    <a:srgbClr val="D1D8B7"/>
    <a:srgbClr val="A09D79"/>
    <a:srgbClr val="AD5C4D"/>
    <a:srgbClr val="543E35"/>
    <a:srgbClr val="637700"/>
    <a:srgbClr val="FFF4ED"/>
    <a:srgbClr val="5E6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405" autoAdjust="0"/>
  </p:normalViewPr>
  <p:slideViewPr>
    <p:cSldViewPr snapToGrid="0">
      <p:cViewPr varScale="1">
        <p:scale>
          <a:sx n="85" d="100"/>
          <a:sy n="85" d="100"/>
        </p:scale>
        <p:origin x="389" y="53"/>
      </p:cViewPr>
      <p:guideLst>
        <p:guide orient="horz" pos="528"/>
        <p:guide pos="3864"/>
        <p:guide orient="horz" pos="1272"/>
        <p:guide orient="horz" pos="2312"/>
        <p:guide orient="horz" pos="1944"/>
        <p:guide orient="horz" pos="2328"/>
      </p:guideLst>
    </p:cSldViewPr>
  </p:slideViewPr>
  <p:outlineViewPr>
    <p:cViewPr>
      <p:scale>
        <a:sx n="33" d="100"/>
        <a:sy n="33" d="100"/>
      </p:scale>
      <p:origin x="0" y="-10800"/>
    </p:cViewPr>
  </p:outlineViewPr>
  <p:notesTextViewPr>
    <p:cViewPr>
      <p:scale>
        <a:sx n="135" d="100"/>
        <a:sy n="135" d="100"/>
      </p:scale>
      <p:origin x="0" y="0"/>
    </p:cViewPr>
  </p:notesTextViewPr>
  <p:sorterViewPr>
    <p:cViewPr>
      <p:scale>
        <a:sx n="100" d="100"/>
        <a:sy n="100" d="100"/>
      </p:scale>
      <p:origin x="0" y="-7325"/>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de rethasvi" userId="c32f72b8e6e93bb5" providerId="LiveId" clId="{39ACDCB8-0698-435B-8240-658F527D1B4A}"/>
    <pc:docChg chg="custSel modSld">
      <pc:chgData name="chede rethasvi" userId="c32f72b8e6e93bb5" providerId="LiveId" clId="{39ACDCB8-0698-435B-8240-658F527D1B4A}" dt="2024-12-25T15:23:11.656" v="24" actId="207"/>
      <pc:docMkLst>
        <pc:docMk/>
      </pc:docMkLst>
      <pc:sldChg chg="modSp mod">
        <pc:chgData name="chede rethasvi" userId="c32f72b8e6e93bb5" providerId="LiveId" clId="{39ACDCB8-0698-435B-8240-658F527D1B4A}" dt="2024-12-25T15:21:45.320" v="8" actId="207"/>
        <pc:sldMkLst>
          <pc:docMk/>
          <pc:sldMk cId="1096717490" sldId="263"/>
        </pc:sldMkLst>
        <pc:spChg chg="mod">
          <ac:chgData name="chede rethasvi" userId="c32f72b8e6e93bb5" providerId="LiveId" clId="{39ACDCB8-0698-435B-8240-658F527D1B4A}" dt="2024-12-25T15:21:45.320" v="8" actId="207"/>
          <ac:spMkLst>
            <pc:docMk/>
            <pc:sldMk cId="1096717490" sldId="263"/>
            <ac:spMk id="11" creationId="{2A3D95EF-8A67-7F71-37EF-9EB02511B163}"/>
          </ac:spMkLst>
        </pc:spChg>
        <pc:spChg chg="mod">
          <ac:chgData name="chede rethasvi" userId="c32f72b8e6e93bb5" providerId="LiveId" clId="{39ACDCB8-0698-435B-8240-658F527D1B4A}" dt="2024-12-25T15:21:42.459" v="7" actId="207"/>
          <ac:spMkLst>
            <pc:docMk/>
            <pc:sldMk cId="1096717490" sldId="263"/>
            <ac:spMk id="15" creationId="{C7846849-DC0A-EE3B-2E5E-D669EC1273D6}"/>
          </ac:spMkLst>
        </pc:spChg>
      </pc:sldChg>
      <pc:sldChg chg="modSp mod">
        <pc:chgData name="chede rethasvi" userId="c32f72b8e6e93bb5" providerId="LiveId" clId="{39ACDCB8-0698-435B-8240-658F527D1B4A}" dt="2024-12-25T15:21:27.134" v="4" actId="207"/>
        <pc:sldMkLst>
          <pc:docMk/>
          <pc:sldMk cId="520000563" sldId="278"/>
        </pc:sldMkLst>
        <pc:spChg chg="mod">
          <ac:chgData name="chede rethasvi" userId="c32f72b8e6e93bb5" providerId="LiveId" clId="{39ACDCB8-0698-435B-8240-658F527D1B4A}" dt="2024-12-25T15:21:27.134" v="4" actId="207"/>
          <ac:spMkLst>
            <pc:docMk/>
            <pc:sldMk cId="520000563" sldId="278"/>
            <ac:spMk id="3" creationId="{61377AF6-2477-81EC-D1BC-43FD72DF18F6}"/>
          </ac:spMkLst>
        </pc:spChg>
        <pc:spChg chg="mod">
          <ac:chgData name="chede rethasvi" userId="c32f72b8e6e93bb5" providerId="LiveId" clId="{39ACDCB8-0698-435B-8240-658F527D1B4A}" dt="2024-12-25T15:21:23.717" v="3" actId="207"/>
          <ac:spMkLst>
            <pc:docMk/>
            <pc:sldMk cId="520000563" sldId="278"/>
            <ac:spMk id="11" creationId="{000EBDF4-3413-FCF9-2E25-9A254A61F23E}"/>
          </ac:spMkLst>
        </pc:spChg>
      </pc:sldChg>
      <pc:sldChg chg="modSp mod">
        <pc:chgData name="chede rethasvi" userId="c32f72b8e6e93bb5" providerId="LiveId" clId="{39ACDCB8-0698-435B-8240-658F527D1B4A}" dt="2024-12-25T15:23:11.656" v="24" actId="207"/>
        <pc:sldMkLst>
          <pc:docMk/>
          <pc:sldMk cId="2188828507" sldId="304"/>
        </pc:sldMkLst>
        <pc:spChg chg="mod">
          <ac:chgData name="chede rethasvi" userId="c32f72b8e6e93bb5" providerId="LiveId" clId="{39ACDCB8-0698-435B-8240-658F527D1B4A}" dt="2024-12-25T15:23:08.348" v="23" actId="207"/>
          <ac:spMkLst>
            <pc:docMk/>
            <pc:sldMk cId="2188828507" sldId="304"/>
            <ac:spMk id="5" creationId="{A3204927-9415-1AE9-101A-3BA6A82AD0B7}"/>
          </ac:spMkLst>
        </pc:spChg>
        <pc:spChg chg="mod">
          <ac:chgData name="chede rethasvi" userId="c32f72b8e6e93bb5" providerId="LiveId" clId="{39ACDCB8-0698-435B-8240-658F527D1B4A}" dt="2024-12-25T15:23:11.656" v="24" actId="207"/>
          <ac:spMkLst>
            <pc:docMk/>
            <pc:sldMk cId="2188828507" sldId="304"/>
            <ac:spMk id="6" creationId="{D5DC0028-4150-0F89-E59C-F563C67F6CFD}"/>
          </ac:spMkLst>
        </pc:spChg>
      </pc:sldChg>
      <pc:sldChg chg="modSp mod">
        <pc:chgData name="chede rethasvi" userId="c32f72b8e6e93bb5" providerId="LiveId" clId="{39ACDCB8-0698-435B-8240-658F527D1B4A}" dt="2024-12-25T15:21:11.606" v="2" actId="207"/>
        <pc:sldMkLst>
          <pc:docMk/>
          <pc:sldMk cId="2222324472" sldId="308"/>
        </pc:sldMkLst>
        <pc:spChg chg="mod">
          <ac:chgData name="chede rethasvi" userId="c32f72b8e6e93bb5" providerId="LiveId" clId="{39ACDCB8-0698-435B-8240-658F527D1B4A}" dt="2024-12-25T15:21:07.941" v="1" actId="207"/>
          <ac:spMkLst>
            <pc:docMk/>
            <pc:sldMk cId="2222324472" sldId="308"/>
            <ac:spMk id="2" creationId="{2403EE45-3924-5A20-4FDE-7EA6BBEBD06F}"/>
          </ac:spMkLst>
        </pc:spChg>
        <pc:spChg chg="mod">
          <ac:chgData name="chede rethasvi" userId="c32f72b8e6e93bb5" providerId="LiveId" clId="{39ACDCB8-0698-435B-8240-658F527D1B4A}" dt="2024-12-25T15:21:11.606" v="2" actId="207"/>
          <ac:spMkLst>
            <pc:docMk/>
            <pc:sldMk cId="2222324472" sldId="308"/>
            <ac:spMk id="4" creationId="{6C0D9741-BE14-83F7-A7CE-74A599D823EA}"/>
          </ac:spMkLst>
        </pc:spChg>
      </pc:sldChg>
      <pc:sldChg chg="modSp mod">
        <pc:chgData name="chede rethasvi" userId="c32f72b8e6e93bb5" providerId="LiveId" clId="{39ACDCB8-0698-435B-8240-658F527D1B4A}" dt="2024-12-25T15:21:35.615" v="6" actId="207"/>
        <pc:sldMkLst>
          <pc:docMk/>
          <pc:sldMk cId="1966913227" sldId="309"/>
        </pc:sldMkLst>
        <pc:spChg chg="mod">
          <ac:chgData name="chede rethasvi" userId="c32f72b8e6e93bb5" providerId="LiveId" clId="{39ACDCB8-0698-435B-8240-658F527D1B4A}" dt="2024-12-25T15:21:32.365" v="5" actId="207"/>
          <ac:spMkLst>
            <pc:docMk/>
            <pc:sldMk cId="1966913227" sldId="309"/>
            <ac:spMk id="8" creationId="{BCFDA37B-399A-B9F0-7A7D-2A891EB7FFA6}"/>
          </ac:spMkLst>
        </pc:spChg>
        <pc:spChg chg="mod">
          <ac:chgData name="chede rethasvi" userId="c32f72b8e6e93bb5" providerId="LiveId" clId="{39ACDCB8-0698-435B-8240-658F527D1B4A}" dt="2024-12-25T15:21:35.615" v="6" actId="207"/>
          <ac:spMkLst>
            <pc:docMk/>
            <pc:sldMk cId="1966913227" sldId="309"/>
            <ac:spMk id="19" creationId="{A7BE12AD-D808-BDE0-3EB8-5BC50B1D8474}"/>
          </ac:spMkLst>
        </pc:spChg>
      </pc:sldChg>
      <pc:sldChg chg="modSp mod">
        <pc:chgData name="chede rethasvi" userId="c32f72b8e6e93bb5" providerId="LiveId" clId="{39ACDCB8-0698-435B-8240-658F527D1B4A}" dt="2024-12-25T15:21:55.499" v="10" actId="207"/>
        <pc:sldMkLst>
          <pc:docMk/>
          <pc:sldMk cId="4230106960" sldId="310"/>
        </pc:sldMkLst>
        <pc:spChg chg="mod">
          <ac:chgData name="chede rethasvi" userId="c32f72b8e6e93bb5" providerId="LiveId" clId="{39ACDCB8-0698-435B-8240-658F527D1B4A}" dt="2024-12-25T15:21:55.499" v="10" actId="207"/>
          <ac:spMkLst>
            <pc:docMk/>
            <pc:sldMk cId="4230106960" sldId="310"/>
            <ac:spMk id="11" creationId="{949404F1-8E94-7D3D-71E2-A1A4B7CBCB4A}"/>
          </ac:spMkLst>
        </pc:spChg>
        <pc:spChg chg="mod">
          <ac:chgData name="chede rethasvi" userId="c32f72b8e6e93bb5" providerId="LiveId" clId="{39ACDCB8-0698-435B-8240-658F527D1B4A}" dt="2024-12-25T15:21:52.169" v="9" actId="207"/>
          <ac:spMkLst>
            <pc:docMk/>
            <pc:sldMk cId="4230106960" sldId="310"/>
            <ac:spMk id="17" creationId="{2F3CEF66-C6D7-C765-24E7-1DCFB38FE51A}"/>
          </ac:spMkLst>
        </pc:spChg>
      </pc:sldChg>
      <pc:sldChg chg="modSp mod">
        <pc:chgData name="chede rethasvi" userId="c32f72b8e6e93bb5" providerId="LiveId" clId="{39ACDCB8-0698-435B-8240-658F527D1B4A}" dt="2024-12-25T15:22:05.261" v="12" actId="207"/>
        <pc:sldMkLst>
          <pc:docMk/>
          <pc:sldMk cId="3748348926" sldId="311"/>
        </pc:sldMkLst>
        <pc:spChg chg="mod">
          <ac:chgData name="chede rethasvi" userId="c32f72b8e6e93bb5" providerId="LiveId" clId="{39ACDCB8-0698-435B-8240-658F527D1B4A}" dt="2024-12-25T15:22:05.261" v="12" actId="207"/>
          <ac:spMkLst>
            <pc:docMk/>
            <pc:sldMk cId="3748348926" sldId="311"/>
            <ac:spMk id="11" creationId="{7A49C0DA-C8AE-5ECC-149A-D60ECFF8C1EB}"/>
          </ac:spMkLst>
        </pc:spChg>
        <pc:spChg chg="mod">
          <ac:chgData name="chede rethasvi" userId="c32f72b8e6e93bb5" providerId="LiveId" clId="{39ACDCB8-0698-435B-8240-658F527D1B4A}" dt="2024-12-25T15:22:01.672" v="11" actId="207"/>
          <ac:spMkLst>
            <pc:docMk/>
            <pc:sldMk cId="3748348926" sldId="311"/>
            <ac:spMk id="12" creationId="{C6F2BA06-39BD-0413-D150-70F75EA6CC38}"/>
          </ac:spMkLst>
        </pc:spChg>
      </pc:sldChg>
      <pc:sldChg chg="modSp mod">
        <pc:chgData name="chede rethasvi" userId="c32f72b8e6e93bb5" providerId="LiveId" clId="{39ACDCB8-0698-435B-8240-658F527D1B4A}" dt="2024-12-25T15:22:17.838" v="14" actId="207"/>
        <pc:sldMkLst>
          <pc:docMk/>
          <pc:sldMk cId="859909800" sldId="312"/>
        </pc:sldMkLst>
        <pc:spChg chg="mod">
          <ac:chgData name="chede rethasvi" userId="c32f72b8e6e93bb5" providerId="LiveId" clId="{39ACDCB8-0698-435B-8240-658F527D1B4A}" dt="2024-12-25T15:22:14.006" v="13" actId="207"/>
          <ac:spMkLst>
            <pc:docMk/>
            <pc:sldMk cId="859909800" sldId="312"/>
            <ac:spMk id="5" creationId="{E95044F7-BD97-2FDE-4E33-A565BCF0EFEC}"/>
          </ac:spMkLst>
        </pc:spChg>
        <pc:graphicFrameChg chg="modGraphic">
          <ac:chgData name="chede rethasvi" userId="c32f72b8e6e93bb5" providerId="LiveId" clId="{39ACDCB8-0698-435B-8240-658F527D1B4A}" dt="2024-12-25T15:22:17.838" v="14" actId="207"/>
          <ac:graphicFrameMkLst>
            <pc:docMk/>
            <pc:sldMk cId="859909800" sldId="312"/>
            <ac:graphicFrameMk id="9" creationId="{9AA3FD4B-5269-88C1-C694-F907CE8A627B}"/>
          </ac:graphicFrameMkLst>
        </pc:graphicFrameChg>
      </pc:sldChg>
      <pc:sldChg chg="modSp mod">
        <pc:chgData name="chede rethasvi" userId="c32f72b8e6e93bb5" providerId="LiveId" clId="{39ACDCB8-0698-435B-8240-658F527D1B4A}" dt="2024-12-25T15:22:39.889" v="18" actId="1076"/>
        <pc:sldMkLst>
          <pc:docMk/>
          <pc:sldMk cId="4132147533" sldId="314"/>
        </pc:sldMkLst>
        <pc:spChg chg="mod">
          <ac:chgData name="chede rethasvi" userId="c32f72b8e6e93bb5" providerId="LiveId" clId="{39ACDCB8-0698-435B-8240-658F527D1B4A}" dt="2024-12-25T15:22:39.889" v="18" actId="1076"/>
          <ac:spMkLst>
            <pc:docMk/>
            <pc:sldMk cId="4132147533" sldId="314"/>
            <ac:spMk id="6" creationId="{8D0231D8-3348-3F29-E589-130D8B4021C7}"/>
          </ac:spMkLst>
        </pc:spChg>
        <pc:spChg chg="mod">
          <ac:chgData name="chede rethasvi" userId="c32f72b8e6e93bb5" providerId="LiveId" clId="{39ACDCB8-0698-435B-8240-658F527D1B4A}" dt="2024-12-25T15:22:29.946" v="16" actId="207"/>
          <ac:spMkLst>
            <pc:docMk/>
            <pc:sldMk cId="4132147533" sldId="314"/>
            <ac:spMk id="9" creationId="{EB33A77B-664F-FFD3-D61A-0D344C269A12}"/>
          </ac:spMkLst>
        </pc:spChg>
      </pc:sldChg>
      <pc:sldChg chg="modSp mod">
        <pc:chgData name="chede rethasvi" userId="c32f72b8e6e93bb5" providerId="LiveId" clId="{39ACDCB8-0698-435B-8240-658F527D1B4A}" dt="2024-12-25T15:22:50.580" v="20" actId="207"/>
        <pc:sldMkLst>
          <pc:docMk/>
          <pc:sldMk cId="3064996118" sldId="315"/>
        </pc:sldMkLst>
        <pc:spChg chg="mod">
          <ac:chgData name="chede rethasvi" userId="c32f72b8e6e93bb5" providerId="LiveId" clId="{39ACDCB8-0698-435B-8240-658F527D1B4A}" dt="2024-12-25T15:22:46.012" v="19" actId="207"/>
          <ac:spMkLst>
            <pc:docMk/>
            <pc:sldMk cId="3064996118" sldId="315"/>
            <ac:spMk id="6" creationId="{0F306099-B93C-2AE3-2CFC-EA4890AB6C41}"/>
          </ac:spMkLst>
        </pc:spChg>
        <pc:spChg chg="mod">
          <ac:chgData name="chede rethasvi" userId="c32f72b8e6e93bb5" providerId="LiveId" clId="{39ACDCB8-0698-435B-8240-658F527D1B4A}" dt="2024-12-25T15:22:50.580" v="20" actId="207"/>
          <ac:spMkLst>
            <pc:docMk/>
            <pc:sldMk cId="3064996118" sldId="315"/>
            <ac:spMk id="10" creationId="{4E4F88F8-17E5-45E3-77B1-77FACD99FF63}"/>
          </ac:spMkLst>
        </pc:spChg>
      </pc:sldChg>
      <pc:sldChg chg="modSp mod">
        <pc:chgData name="chede rethasvi" userId="c32f72b8e6e93bb5" providerId="LiveId" clId="{39ACDCB8-0698-435B-8240-658F527D1B4A}" dt="2024-12-25T15:22:24.614" v="15" actId="207"/>
        <pc:sldMkLst>
          <pc:docMk/>
          <pc:sldMk cId="537809529" sldId="316"/>
        </pc:sldMkLst>
        <pc:spChg chg="mod">
          <ac:chgData name="chede rethasvi" userId="c32f72b8e6e93bb5" providerId="LiveId" clId="{39ACDCB8-0698-435B-8240-658F527D1B4A}" dt="2024-12-25T15:22:24.614" v="15" actId="207"/>
          <ac:spMkLst>
            <pc:docMk/>
            <pc:sldMk cId="537809529" sldId="316"/>
            <ac:spMk id="17" creationId="{96E3FD31-D19A-BFEB-821F-C00103830DC9}"/>
          </ac:spMkLst>
        </pc:spChg>
      </pc:sldChg>
      <pc:sldChg chg="modSp mod">
        <pc:chgData name="chede rethasvi" userId="c32f72b8e6e93bb5" providerId="LiveId" clId="{39ACDCB8-0698-435B-8240-658F527D1B4A}" dt="2024-12-25T15:21:01.136" v="0" actId="207"/>
        <pc:sldMkLst>
          <pc:docMk/>
          <pc:sldMk cId="1338167130" sldId="317"/>
        </pc:sldMkLst>
        <pc:spChg chg="mod">
          <ac:chgData name="chede rethasvi" userId="c32f72b8e6e93bb5" providerId="LiveId" clId="{39ACDCB8-0698-435B-8240-658F527D1B4A}" dt="2024-12-25T15:21:01.136" v="0" actId="207"/>
          <ac:spMkLst>
            <pc:docMk/>
            <pc:sldMk cId="1338167130" sldId="317"/>
            <ac:spMk id="3" creationId="{B45A4A65-E8B8-40CF-7ABD-97EA8FA97521}"/>
          </ac:spMkLst>
        </pc:spChg>
      </pc:sldChg>
      <pc:sldChg chg="modSp mod">
        <pc:chgData name="chede rethasvi" userId="c32f72b8e6e93bb5" providerId="LiveId" clId="{39ACDCB8-0698-435B-8240-658F527D1B4A}" dt="2024-12-25T15:22:58.212" v="22" actId="207"/>
        <pc:sldMkLst>
          <pc:docMk/>
          <pc:sldMk cId="1177292709" sldId="318"/>
        </pc:sldMkLst>
        <pc:spChg chg="mod">
          <ac:chgData name="chede rethasvi" userId="c32f72b8e6e93bb5" providerId="LiveId" clId="{39ACDCB8-0698-435B-8240-658F527D1B4A}" dt="2024-12-25T15:22:54.554" v="21" actId="207"/>
          <ac:spMkLst>
            <pc:docMk/>
            <pc:sldMk cId="1177292709" sldId="318"/>
            <ac:spMk id="5" creationId="{D375E0BD-677E-A3C1-9AAB-5A6284E67FBD}"/>
          </ac:spMkLst>
        </pc:spChg>
        <pc:spChg chg="mod">
          <ac:chgData name="chede rethasvi" userId="c32f72b8e6e93bb5" providerId="LiveId" clId="{39ACDCB8-0698-435B-8240-658F527D1B4A}" dt="2024-12-25T15:22:58.212" v="22" actId="207"/>
          <ac:spMkLst>
            <pc:docMk/>
            <pc:sldMk cId="1177292709" sldId="318"/>
            <ac:spMk id="6" creationId="{2414DF6A-EDE6-3CA5-1D3F-D71E94C2D4D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12/25/2024</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12/25/2024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F2165-AECD-AC0B-0A46-19E82DC25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0EBC2-FFC3-2482-86CA-A129EAAAB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704D6B-CA75-C920-89B4-EA8B79E6D4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1BFD7-3F26-AFD4-F030-DBE1AE11C1D7}"/>
              </a:ext>
            </a:extLst>
          </p:cNvPr>
          <p:cNvSpPr>
            <a:spLocks noGrp="1"/>
          </p:cNvSpPr>
          <p:nvPr>
            <p:ph type="sldNum" sz="quarter" idx="5"/>
          </p:nvPr>
        </p:nvSpPr>
        <p:spPr/>
        <p:txBody>
          <a:bodyPr/>
          <a:lstStyle/>
          <a:p>
            <a:fld id="{7C366290-4595-5745-A50F-D5EC13BAC604}" type="slidenum">
              <a:rPr lang="en-US" noProof="0" smtClean="0"/>
              <a:t>1</a:t>
            </a:fld>
            <a:endParaRPr lang="en-US" noProof="0" dirty="0"/>
          </a:p>
        </p:txBody>
      </p:sp>
    </p:spTree>
    <p:extLst>
      <p:ext uri="{BB962C8B-B14F-4D97-AF65-F5344CB8AC3E}">
        <p14:creationId xmlns:p14="http://schemas.microsoft.com/office/powerpoint/2010/main" val="75031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11</a:t>
            </a:fld>
            <a:endParaRPr lang="en-US" noProof="0" dirty="0"/>
          </a:p>
        </p:txBody>
      </p:sp>
    </p:spTree>
    <p:extLst>
      <p:ext uri="{BB962C8B-B14F-4D97-AF65-F5344CB8AC3E}">
        <p14:creationId xmlns:p14="http://schemas.microsoft.com/office/powerpoint/2010/main" val="4209986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12</a:t>
            </a:fld>
            <a:endParaRPr lang="en-US" noProof="0" dirty="0"/>
          </a:p>
        </p:txBody>
      </p:sp>
    </p:spTree>
    <p:extLst>
      <p:ext uri="{BB962C8B-B14F-4D97-AF65-F5344CB8AC3E}">
        <p14:creationId xmlns:p14="http://schemas.microsoft.com/office/powerpoint/2010/main" val="2332748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2</a:t>
            </a:fld>
            <a:endParaRPr lang="en-US" noProof="0" dirty="0"/>
          </a:p>
        </p:txBody>
      </p:sp>
    </p:spTree>
    <p:extLst>
      <p:ext uri="{BB962C8B-B14F-4D97-AF65-F5344CB8AC3E}">
        <p14:creationId xmlns:p14="http://schemas.microsoft.com/office/powerpoint/2010/main" val="1473721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3</a:t>
            </a:fld>
            <a:endParaRPr lang="en-US" noProof="0" dirty="0"/>
          </a:p>
        </p:txBody>
      </p:sp>
    </p:spTree>
    <p:extLst>
      <p:ext uri="{BB962C8B-B14F-4D97-AF65-F5344CB8AC3E}">
        <p14:creationId xmlns:p14="http://schemas.microsoft.com/office/powerpoint/2010/main" val="674091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4</a:t>
            </a:fld>
            <a:endParaRPr lang="en-US" noProof="0" dirty="0"/>
          </a:p>
        </p:txBody>
      </p:sp>
    </p:spTree>
    <p:extLst>
      <p:ext uri="{BB962C8B-B14F-4D97-AF65-F5344CB8AC3E}">
        <p14:creationId xmlns:p14="http://schemas.microsoft.com/office/powerpoint/2010/main" val="87366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5</a:t>
            </a:fld>
            <a:endParaRPr lang="en-US" noProof="0" dirty="0"/>
          </a:p>
        </p:txBody>
      </p:sp>
    </p:spTree>
    <p:extLst>
      <p:ext uri="{BB962C8B-B14F-4D97-AF65-F5344CB8AC3E}">
        <p14:creationId xmlns:p14="http://schemas.microsoft.com/office/powerpoint/2010/main" val="2308133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6</a:t>
            </a:fld>
            <a:endParaRPr lang="en-US" noProof="0" dirty="0"/>
          </a:p>
        </p:txBody>
      </p:sp>
    </p:spTree>
    <p:extLst>
      <p:ext uri="{BB962C8B-B14F-4D97-AF65-F5344CB8AC3E}">
        <p14:creationId xmlns:p14="http://schemas.microsoft.com/office/powerpoint/2010/main" val="1026281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7</a:t>
            </a:fld>
            <a:endParaRPr lang="en-US" noProof="0" dirty="0"/>
          </a:p>
        </p:txBody>
      </p:sp>
    </p:spTree>
    <p:extLst>
      <p:ext uri="{BB962C8B-B14F-4D97-AF65-F5344CB8AC3E}">
        <p14:creationId xmlns:p14="http://schemas.microsoft.com/office/powerpoint/2010/main" val="3210893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8</a:t>
            </a:fld>
            <a:endParaRPr lang="en-US" noProof="0" dirty="0"/>
          </a:p>
        </p:txBody>
      </p:sp>
    </p:spTree>
    <p:extLst>
      <p:ext uri="{BB962C8B-B14F-4D97-AF65-F5344CB8AC3E}">
        <p14:creationId xmlns:p14="http://schemas.microsoft.com/office/powerpoint/2010/main" val="3472499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noProof="0" smtClean="0"/>
              <a:t>10</a:t>
            </a:fld>
            <a:endParaRPr lang="en-US" noProof="0" dirty="0"/>
          </a:p>
        </p:txBody>
      </p:sp>
    </p:spTree>
    <p:extLst>
      <p:ext uri="{BB962C8B-B14F-4D97-AF65-F5344CB8AC3E}">
        <p14:creationId xmlns:p14="http://schemas.microsoft.com/office/powerpoint/2010/main" val="4105550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747404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23617148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94231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0627489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7158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021782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057562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59711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33862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45243351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27163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51" r:id="rId4"/>
    <p:sldLayoutId id="2147483676" r:id="rId5"/>
    <p:sldLayoutId id="2147483661" r:id="rId6"/>
    <p:sldLayoutId id="2147483670" r:id="rId7"/>
    <p:sldLayoutId id="2147483678" r:id="rId8"/>
    <p:sldLayoutId id="2147483664" r:id="rId9"/>
    <p:sldLayoutId id="2147483680" r:id="rId10"/>
    <p:sldLayoutId id="2147483681" r:id="rId11"/>
    <p:sldLayoutId id="2147483682" r:id="rId12"/>
    <p:sldLayoutId id="2147483666" r:id="rId13"/>
    <p:sldLayoutId id="2147483654"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92719-D5D9-FEC2-B9D6-942BD02028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5A4A65-E8B8-40CF-7ABD-97EA8FA97521}"/>
              </a:ext>
            </a:extLst>
          </p:cNvPr>
          <p:cNvSpPr>
            <a:spLocks noGrp="1"/>
          </p:cNvSpPr>
          <p:nvPr>
            <p:ph type="ctrTitle"/>
          </p:nvPr>
        </p:nvSpPr>
        <p:spPr>
          <a:xfrm>
            <a:off x="915924" y="914400"/>
            <a:ext cx="10360152" cy="5029200"/>
          </a:xfrm>
        </p:spPr>
        <p:txBody>
          <a:bodyPr anchor="ctr"/>
          <a:lstStyle/>
          <a:p>
            <a:r>
              <a:rPr lang="en-US" dirty="0"/>
              <a:t>GLUCOSENSE: AI-POWERED DIABETES DETECTION FOR EARLY INVENTION</a:t>
            </a:r>
            <a:br>
              <a:rPr lang="en-US" dirty="0"/>
            </a:br>
            <a:br>
              <a:rPr lang="en-US" dirty="0"/>
            </a:br>
            <a:r>
              <a:rPr lang="en-US" dirty="0"/>
              <a:t>                                </a:t>
            </a:r>
            <a:br>
              <a:rPr lang="en-US" dirty="0"/>
            </a:br>
            <a:r>
              <a:rPr lang="en-US" dirty="0"/>
              <a:t>                         </a:t>
            </a:r>
            <a:r>
              <a:rPr lang="en-US" sz="3200" dirty="0"/>
              <a:t>Presented by:</a:t>
            </a:r>
            <a:br>
              <a:rPr lang="en-US" sz="3200" dirty="0"/>
            </a:br>
            <a:r>
              <a:rPr lang="en-US" sz="3200" dirty="0"/>
              <a:t>                                                                      Chede Rethasvi</a:t>
            </a:r>
          </a:p>
        </p:txBody>
      </p:sp>
    </p:spTree>
    <p:extLst>
      <p:ext uri="{BB962C8B-B14F-4D97-AF65-F5344CB8AC3E}">
        <p14:creationId xmlns:p14="http://schemas.microsoft.com/office/powerpoint/2010/main" val="1338167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DC0028-4150-0F89-E59C-F563C67F6CFD}"/>
              </a:ext>
            </a:extLst>
          </p:cNvPr>
          <p:cNvSpPr>
            <a:spLocks noGrp="1"/>
          </p:cNvSpPr>
          <p:nvPr>
            <p:ph type="ctrTitle"/>
          </p:nvPr>
        </p:nvSpPr>
        <p:spPr>
          <a:xfrm>
            <a:off x="2653553" y="331694"/>
            <a:ext cx="9188824" cy="878541"/>
          </a:xfrm>
        </p:spPr>
        <p:txBody>
          <a:bodyPr/>
          <a:lstStyle/>
          <a:p>
            <a:pPr algn="just"/>
            <a:r>
              <a:rPr lang="en-US" sz="3600" dirty="0">
                <a:latin typeface="Times New Roman" panose="02020603050405020304" pitchFamily="18" charset="0"/>
                <a:cs typeface="Times New Roman" panose="02020603050405020304" pitchFamily="18" charset="0"/>
              </a:rPr>
              <a:t>Benefits of AI in Diabetes Detection</a:t>
            </a:r>
          </a:p>
        </p:txBody>
      </p:sp>
      <p:sp>
        <p:nvSpPr>
          <p:cNvPr id="5" name="TextBox 4">
            <a:extLst>
              <a:ext uri="{FF2B5EF4-FFF2-40B4-BE49-F238E27FC236}">
                <a16:creationId xmlns:a16="http://schemas.microsoft.com/office/drawing/2014/main" id="{A3204927-9415-1AE9-101A-3BA6A82AD0B7}"/>
              </a:ext>
            </a:extLst>
          </p:cNvPr>
          <p:cNvSpPr txBox="1"/>
          <p:nvPr/>
        </p:nvSpPr>
        <p:spPr>
          <a:xfrm>
            <a:off x="1922928" y="1886033"/>
            <a:ext cx="8834719" cy="295106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AI enhances the accuracy of diabetes predictions by processing vast amounts of data.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Machine learning models continuously improve, adapting to new health trends and findings.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technology reduces the burden on healthcare systems by streamlining diagnosis processes.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AI algorithms achieve high accuracy in diabetes detection, surpassing traditional methods.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AI-powered detection enables earlier intervention, improving patient outcomes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8828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B33A77B-664F-FFD3-D61A-0D344C269A12}"/>
              </a:ext>
            </a:extLst>
          </p:cNvPr>
          <p:cNvSpPr>
            <a:spLocks noGrp="1"/>
          </p:cNvSpPr>
          <p:nvPr>
            <p:ph type="title"/>
          </p:nvPr>
        </p:nvSpPr>
        <p:spPr>
          <a:xfrm>
            <a:off x="4287326" y="-172243"/>
            <a:ext cx="4828682" cy="914400"/>
          </a:xfrm>
        </p:spPr>
        <p:txBody>
          <a:bodyPr/>
          <a:lstStyle/>
          <a:p>
            <a:pPr algn="just"/>
            <a:r>
              <a:rPr lang="en-US" sz="3600" dirty="0">
                <a:latin typeface="Times New Roman" panose="02020603050405020304" pitchFamily="18" charset="0"/>
                <a:cs typeface="Times New Roman" panose="02020603050405020304" pitchFamily="18" charset="0"/>
              </a:rPr>
              <a:t>Conclusion</a:t>
            </a:r>
          </a:p>
        </p:txBody>
      </p:sp>
      <p:sp>
        <p:nvSpPr>
          <p:cNvPr id="6" name="Content Placeholder 5">
            <a:extLst>
              <a:ext uri="{FF2B5EF4-FFF2-40B4-BE49-F238E27FC236}">
                <a16:creationId xmlns:a16="http://schemas.microsoft.com/office/drawing/2014/main" id="{8D0231D8-3348-3F29-E589-130D8B4021C7}"/>
              </a:ext>
            </a:extLst>
          </p:cNvPr>
          <p:cNvSpPr>
            <a:spLocks noGrp="1"/>
          </p:cNvSpPr>
          <p:nvPr>
            <p:ph sz="quarter" idx="13"/>
          </p:nvPr>
        </p:nvSpPr>
        <p:spPr>
          <a:xfrm>
            <a:off x="415211" y="921452"/>
            <a:ext cx="11361578" cy="6031868"/>
          </a:xfrm>
        </p:spPr>
        <p:txBody>
          <a:bodyPr>
            <a:noAutofit/>
          </a:bodyPr>
          <a:lstStyle/>
          <a:p>
            <a:pPr marL="0" indent="0" algn="just">
              <a:lnSpc>
                <a:spcPct val="150000"/>
              </a:lnSpc>
              <a:buNone/>
            </a:pPr>
            <a:r>
              <a:rPr lang="en-US" sz="1800" cap="none" dirty="0">
                <a:latin typeface="Times New Roman" panose="02020603050405020304" pitchFamily="18" charset="0"/>
                <a:cs typeface="Times New Roman" panose="02020603050405020304" pitchFamily="18" charset="0"/>
              </a:rPr>
              <a:t>Based on the analysis  random forest  model is the best.</a:t>
            </a:r>
          </a:p>
          <a:p>
            <a:pPr marL="0" indent="0" algn="just">
              <a:lnSpc>
                <a:spcPct val="150000"/>
              </a:lnSpc>
              <a:buNone/>
            </a:pPr>
            <a:r>
              <a:rPr lang="en-US" sz="1800" cap="none" dirty="0">
                <a:latin typeface="Times New Roman" panose="02020603050405020304" pitchFamily="18" charset="0"/>
                <a:cs typeface="Times New Roman" panose="02020603050405020304" pitchFamily="18" charset="0"/>
              </a:rPr>
              <a:t>Reason:</a:t>
            </a:r>
          </a:p>
          <a:p>
            <a:pPr marL="0" indent="0" algn="just">
              <a:lnSpc>
                <a:spcPct val="150000"/>
              </a:lnSpc>
              <a:buNone/>
            </a:pPr>
            <a:r>
              <a:rPr lang="en-US" sz="1800" cap="none" dirty="0">
                <a:latin typeface="Times New Roman" panose="02020603050405020304" pitchFamily="18" charset="0"/>
                <a:cs typeface="Times New Roman" panose="02020603050405020304" pitchFamily="18" charset="0"/>
              </a:rPr>
              <a:t> * It gives best overall performance</a:t>
            </a:r>
          </a:p>
          <a:p>
            <a:pPr marL="0" indent="0" algn="just">
              <a:lnSpc>
                <a:spcPct val="150000"/>
              </a:lnSpc>
              <a:buNone/>
            </a:pPr>
            <a:r>
              <a:rPr lang="en-US" sz="1800" cap="none" dirty="0">
                <a:latin typeface="Times New Roman" panose="02020603050405020304" pitchFamily="18" charset="0"/>
                <a:cs typeface="Times New Roman" panose="02020603050405020304" pitchFamily="18" charset="0"/>
              </a:rPr>
              <a:t> * It achieves highest accuracy (0.941176), precision(0.940959), recall(0.941176),f1-score (0.940642) among all models. </a:t>
            </a:r>
          </a:p>
          <a:p>
            <a:pPr marL="0" indent="0" algn="just">
              <a:lnSpc>
                <a:spcPct val="150000"/>
              </a:lnSpc>
              <a:buNone/>
            </a:pPr>
            <a:r>
              <a:rPr lang="en-US" sz="1800" cap="none" dirty="0">
                <a:latin typeface="Times New Roman" panose="02020603050405020304" pitchFamily="18" charset="0"/>
                <a:cs typeface="Times New Roman" panose="02020603050405020304" pitchFamily="18" charset="0"/>
              </a:rPr>
              <a:t> * It ensures reliable predictions and capturing the majority of true positives.</a:t>
            </a:r>
          </a:p>
          <a:p>
            <a:pPr marL="0" indent="0" algn="just">
              <a:lnSpc>
                <a:spcPct val="150000"/>
              </a:lnSpc>
              <a:buNone/>
            </a:pPr>
            <a:r>
              <a:rPr lang="en-US" sz="1800" cap="none" dirty="0">
                <a:latin typeface="Times New Roman" panose="02020603050405020304" pitchFamily="18" charset="0"/>
                <a:cs typeface="Times New Roman" panose="02020603050405020304" pitchFamily="18" charset="0"/>
              </a:rPr>
              <a:t> * Random forest is suitable for small datasets</a:t>
            </a:r>
          </a:p>
          <a:p>
            <a:pPr marL="0" indent="0" algn="just">
              <a:lnSpc>
                <a:spcPct val="150000"/>
              </a:lnSpc>
              <a:buNone/>
            </a:pPr>
            <a:r>
              <a:rPr lang="en-US" sz="1800" cap="none" dirty="0">
                <a:latin typeface="Times New Roman" panose="02020603050405020304" pitchFamily="18" charset="0"/>
                <a:cs typeface="Times New Roman" panose="02020603050405020304" pitchFamily="18" charset="0"/>
              </a:rPr>
              <a:t> * It reduces the risk of overfitting while effectively handling small datasets.</a:t>
            </a:r>
          </a:p>
          <a:p>
            <a:pPr marL="0" indent="0" algn="just">
              <a:lnSpc>
                <a:spcPct val="150000"/>
              </a:lnSpc>
              <a:buNone/>
            </a:pPr>
            <a:r>
              <a:rPr lang="en-US" sz="1800" cap="none" dirty="0">
                <a:latin typeface="Times New Roman" panose="02020603050405020304" pitchFamily="18" charset="0"/>
                <a:cs typeface="Times New Roman" panose="02020603050405020304" pitchFamily="18" charset="0"/>
              </a:rPr>
              <a:t> * Compared to remaining models, random forest is computationally less complex, making it faster and easier.</a:t>
            </a:r>
          </a:p>
          <a:p>
            <a:pPr marL="0" indent="0" algn="just">
              <a:lnSpc>
                <a:spcPct val="150000"/>
              </a:lnSpc>
              <a:buNone/>
            </a:pPr>
            <a:r>
              <a:rPr lang="en-US" sz="1800" cap="none" dirty="0">
                <a:latin typeface="Times New Roman" panose="02020603050405020304" pitchFamily="18" charset="0"/>
                <a:cs typeface="Times New Roman" panose="02020603050405020304" pitchFamily="18" charset="0"/>
              </a:rPr>
              <a:t>* Hence, random forest is the best choice due to its performance and efficiency for small datasets, ensuring optimal predictions with minimal complexity. Where as other models extra trees, SVM, and decision tree fall short in overall performance metrics compared to random forest.</a:t>
            </a:r>
          </a:p>
          <a:p>
            <a:pPr marL="0" indent="0" algn="just">
              <a:lnSpc>
                <a:spcPct val="150000"/>
              </a:lnSpc>
              <a:buNone/>
            </a:pPr>
            <a:endParaRPr lang="en-IN" sz="18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2147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E4F88F8-17E5-45E3-77B1-77FACD99FF63}"/>
              </a:ext>
            </a:extLst>
          </p:cNvPr>
          <p:cNvSpPr>
            <a:spLocks noGrp="1"/>
          </p:cNvSpPr>
          <p:nvPr>
            <p:ph type="title"/>
          </p:nvPr>
        </p:nvSpPr>
        <p:spPr>
          <a:xfrm>
            <a:off x="2214283" y="277906"/>
            <a:ext cx="10360152" cy="914400"/>
          </a:xfrm>
        </p:spPr>
        <p:txBody>
          <a:bodyPr/>
          <a:lstStyle/>
          <a:p>
            <a:r>
              <a:rPr lang="en-US" sz="3600" dirty="0">
                <a:latin typeface="Times New Roman" panose="02020603050405020304" pitchFamily="18" charset="0"/>
                <a:cs typeface="Times New Roman" panose="02020603050405020304" pitchFamily="18" charset="0"/>
              </a:rPr>
              <a:t>Future Developments and Innovations</a:t>
            </a:r>
          </a:p>
        </p:txBody>
      </p:sp>
      <p:sp>
        <p:nvSpPr>
          <p:cNvPr id="6" name="TextBox 5">
            <a:extLst>
              <a:ext uri="{FF2B5EF4-FFF2-40B4-BE49-F238E27FC236}">
                <a16:creationId xmlns:a16="http://schemas.microsoft.com/office/drawing/2014/main" id="{0F306099-B93C-2AE3-2CFC-EA4890AB6C41}"/>
              </a:ext>
            </a:extLst>
          </p:cNvPr>
          <p:cNvSpPr txBox="1"/>
          <p:nvPr/>
        </p:nvSpPr>
        <p:spPr>
          <a:xfrm>
            <a:off x="1102658" y="2025506"/>
            <a:ext cx="5378824" cy="2806987"/>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GlucoSense is continuously evolving with advancements in AI and data analytics. </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Future updates aim to enhance predictive capabilities and user engagement features.</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The goal is to expand the platform’s reach to underserved populations globally.</a:t>
            </a:r>
            <a:endParaRPr lang="en-IN"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7180C20-B68C-2EB8-8CAA-2226993A65A0}"/>
              </a:ext>
            </a:extLst>
          </p:cNvPr>
          <p:cNvPicPr>
            <a:picLocks noChangeAspect="1"/>
          </p:cNvPicPr>
          <p:nvPr/>
        </p:nvPicPr>
        <p:blipFill>
          <a:blip r:embed="rId3"/>
          <a:stretch>
            <a:fillRect/>
          </a:stretch>
        </p:blipFill>
        <p:spPr>
          <a:xfrm>
            <a:off x="6669741" y="1911337"/>
            <a:ext cx="4894729" cy="3566097"/>
          </a:xfrm>
          <a:prstGeom prst="rect">
            <a:avLst/>
          </a:prstGeom>
        </p:spPr>
      </p:pic>
    </p:spTree>
    <p:extLst>
      <p:ext uri="{BB962C8B-B14F-4D97-AF65-F5344CB8AC3E}">
        <p14:creationId xmlns:p14="http://schemas.microsoft.com/office/powerpoint/2010/main" val="3064996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75E0BD-677E-A3C1-9AAB-5A6284E67FBD}"/>
              </a:ext>
            </a:extLst>
          </p:cNvPr>
          <p:cNvSpPr txBox="1"/>
          <p:nvPr/>
        </p:nvSpPr>
        <p:spPr>
          <a:xfrm>
            <a:off x="3487271" y="1627094"/>
            <a:ext cx="5665694"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THANK YOU</a:t>
            </a:r>
            <a:endParaRPr lang="en-IN" sz="6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414DF6A-EDE6-3CA5-1D3F-D71E94C2D4D8}"/>
              </a:ext>
            </a:extLst>
          </p:cNvPr>
          <p:cNvSpPr txBox="1"/>
          <p:nvPr/>
        </p:nvSpPr>
        <p:spPr>
          <a:xfrm>
            <a:off x="3931023" y="3142129"/>
            <a:ext cx="4329953"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Mr.Ravi</a:t>
            </a:r>
          </a:p>
          <a:p>
            <a:r>
              <a:rPr lang="en-US" dirty="0">
                <a:latin typeface="Times New Roman" panose="02020603050405020304" pitchFamily="18" charset="0"/>
                <a:cs typeface="Times New Roman" panose="02020603050405020304" pitchFamily="18" charset="0"/>
              </a:rPr>
              <a:t>Mentor- InfosysInternshipProgram</a:t>
            </a:r>
          </a:p>
          <a:p>
            <a:r>
              <a:rPr lang="en-US" dirty="0">
                <a:latin typeface="Times New Roman" panose="02020603050405020304" pitchFamily="18" charset="0"/>
                <a:cs typeface="Times New Roman" panose="02020603050405020304" pitchFamily="18" charset="0"/>
              </a:rPr>
              <a:t>springboardmentor431n@gmail.com</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7292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EE45-3924-5A20-4FDE-7EA6BBEBD06F}"/>
              </a:ext>
            </a:extLst>
          </p:cNvPr>
          <p:cNvSpPr>
            <a:spLocks noGrp="1"/>
          </p:cNvSpPr>
          <p:nvPr>
            <p:ph type="title"/>
          </p:nvPr>
        </p:nvSpPr>
        <p:spPr>
          <a:xfrm>
            <a:off x="968188" y="545068"/>
            <a:ext cx="9816353" cy="5773271"/>
          </a:xfrm>
        </p:spPr>
        <p:txBody>
          <a:bodyPr/>
          <a:lstStyle/>
          <a:p>
            <a:pPr algn="just">
              <a:lnSpc>
                <a:spcPct val="150000"/>
              </a:lnSpc>
            </a:pPr>
            <a:r>
              <a:rPr lang="en-US" sz="2400" dirty="0">
                <a:latin typeface="Times New Roman" panose="02020603050405020304" pitchFamily="18" charset="0"/>
                <a:cs typeface="Times New Roman" panose="02020603050405020304" pitchFamily="18" charset="0"/>
              </a:rPr>
              <a:t>To leverage AI to accurately and effectively detect diabetes at the earliest stages, enabling timely intervention and improved patient outcomes. </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By empowering individuals to take proactive steps in managing their health, we aim to prevent the development of serious complications and improve overall quality of life</a:t>
            </a:r>
          </a:p>
        </p:txBody>
      </p:sp>
      <p:sp>
        <p:nvSpPr>
          <p:cNvPr id="4" name="TextBox 3">
            <a:extLst>
              <a:ext uri="{FF2B5EF4-FFF2-40B4-BE49-F238E27FC236}">
                <a16:creationId xmlns:a16="http://schemas.microsoft.com/office/drawing/2014/main" id="{6C0D9741-BE14-83F7-A7CE-74A599D823EA}"/>
              </a:ext>
            </a:extLst>
          </p:cNvPr>
          <p:cNvSpPr txBox="1"/>
          <p:nvPr/>
        </p:nvSpPr>
        <p:spPr>
          <a:xfrm>
            <a:off x="4401671" y="661609"/>
            <a:ext cx="6096000" cy="646331"/>
          </a:xfrm>
          <a:prstGeom prst="rect">
            <a:avLst/>
          </a:prstGeom>
          <a:noFill/>
        </p:spPr>
        <p:txBody>
          <a:bodyPr wrap="square">
            <a:spAutoFit/>
          </a:bodyPr>
          <a:lstStyle/>
          <a:p>
            <a:r>
              <a:rPr lang="en-US" sz="3600" dirty="0">
                <a:latin typeface="Times New Roman" panose="02020603050405020304" pitchFamily="18" charset="0"/>
                <a:cs typeface="Times New Roman" panose="02020603050405020304" pitchFamily="18" charset="0"/>
              </a:rPr>
              <a:t>OBJECTIVE</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2324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377AF6-2477-81EC-D1BC-43FD72DF18F6}"/>
              </a:ext>
            </a:extLst>
          </p:cNvPr>
          <p:cNvSpPr>
            <a:spLocks noGrp="1"/>
          </p:cNvSpPr>
          <p:nvPr>
            <p:ph type="title"/>
          </p:nvPr>
        </p:nvSpPr>
        <p:spPr>
          <a:xfrm>
            <a:off x="3236405" y="-2411506"/>
            <a:ext cx="5449824" cy="3538728"/>
          </a:xfrm>
        </p:spPr>
        <p:txBody>
          <a:bodyPr anchor="b"/>
          <a:lstStyle/>
          <a:p>
            <a:r>
              <a:rPr lang="en-US" dirty="0"/>
              <a:t>INTRODUCTION</a:t>
            </a:r>
          </a:p>
        </p:txBody>
      </p:sp>
      <p:sp>
        <p:nvSpPr>
          <p:cNvPr id="11" name="Content Placeholder 10">
            <a:extLst>
              <a:ext uri="{FF2B5EF4-FFF2-40B4-BE49-F238E27FC236}">
                <a16:creationId xmlns:a16="http://schemas.microsoft.com/office/drawing/2014/main" id="{000EBDF4-3413-FCF9-2E25-9A254A61F23E}"/>
              </a:ext>
            </a:extLst>
          </p:cNvPr>
          <p:cNvSpPr>
            <a:spLocks noGrp="1"/>
          </p:cNvSpPr>
          <p:nvPr>
            <p:ph idx="10"/>
          </p:nvPr>
        </p:nvSpPr>
        <p:spPr>
          <a:xfrm>
            <a:off x="995228" y="1803170"/>
            <a:ext cx="5449824" cy="3790805"/>
          </a:xfrm>
        </p:spPr>
        <p:txBody>
          <a:bodyPr/>
          <a:lstStyle/>
          <a:p>
            <a:pPr marL="285750" indent="-285750" algn="just">
              <a:lnSpc>
                <a:spcPct val="150000"/>
              </a:lnSpc>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Glucosense is an innovative AI driven system designed to detect diabetes early. </a:t>
            </a:r>
          </a:p>
          <a:p>
            <a:pPr marL="285750" indent="-285750" algn="just">
              <a:lnSpc>
                <a:spcPct val="150000"/>
              </a:lnSpc>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Early detection significantly improves patient outcomes and reduces healthcare costs. </a:t>
            </a:r>
          </a:p>
          <a:p>
            <a:pPr marL="285750" indent="-285750" algn="just">
              <a:lnSpc>
                <a:spcPct val="150000"/>
              </a:lnSpc>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The technology leverages advanced algorithms and machine learning for accurate predictions.</a:t>
            </a:r>
          </a:p>
        </p:txBody>
      </p:sp>
      <p:pic>
        <p:nvPicPr>
          <p:cNvPr id="7" name="Picture 6">
            <a:extLst>
              <a:ext uri="{FF2B5EF4-FFF2-40B4-BE49-F238E27FC236}">
                <a16:creationId xmlns:a16="http://schemas.microsoft.com/office/drawing/2014/main" id="{82CD3E52-2280-839D-3BAA-D0666046D5C2}"/>
              </a:ext>
            </a:extLst>
          </p:cNvPr>
          <p:cNvPicPr>
            <a:picLocks noChangeAspect="1"/>
          </p:cNvPicPr>
          <p:nvPr/>
        </p:nvPicPr>
        <p:blipFill>
          <a:blip r:embed="rId3"/>
          <a:stretch>
            <a:fillRect/>
          </a:stretch>
        </p:blipFill>
        <p:spPr>
          <a:xfrm>
            <a:off x="6821929" y="1803170"/>
            <a:ext cx="4957695" cy="3429000"/>
          </a:xfrm>
          <a:prstGeom prst="rect">
            <a:avLst/>
          </a:prstGeom>
        </p:spPr>
      </p:pic>
    </p:spTree>
    <p:extLst>
      <p:ext uri="{BB962C8B-B14F-4D97-AF65-F5344CB8AC3E}">
        <p14:creationId xmlns:p14="http://schemas.microsoft.com/office/powerpoint/2010/main" val="520000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A7BE12AD-D808-BDE0-3EB8-5BC50B1D8474}"/>
              </a:ext>
            </a:extLst>
          </p:cNvPr>
          <p:cNvSpPr>
            <a:spLocks noGrp="1"/>
          </p:cNvSpPr>
          <p:nvPr>
            <p:ph type="title"/>
          </p:nvPr>
        </p:nvSpPr>
        <p:spPr>
          <a:xfrm>
            <a:off x="2052918" y="0"/>
            <a:ext cx="7534656" cy="914400"/>
          </a:xfrm>
        </p:spPr>
        <p:txBody>
          <a:bodyPr/>
          <a:lstStyle/>
          <a:p>
            <a:r>
              <a:rPr lang="en-US" dirty="0"/>
              <a:t>The Importance of Early Detection</a:t>
            </a:r>
          </a:p>
        </p:txBody>
      </p:sp>
      <p:sp>
        <p:nvSpPr>
          <p:cNvPr id="8" name="Content Placeholder 7">
            <a:extLst>
              <a:ext uri="{FF2B5EF4-FFF2-40B4-BE49-F238E27FC236}">
                <a16:creationId xmlns:a16="http://schemas.microsoft.com/office/drawing/2014/main" id="{BCFDA37B-399A-B9F0-7A7D-2A891EB7FFA6}"/>
              </a:ext>
            </a:extLst>
          </p:cNvPr>
          <p:cNvSpPr>
            <a:spLocks noGrp="1"/>
          </p:cNvSpPr>
          <p:nvPr>
            <p:ph sz="quarter" idx="10"/>
          </p:nvPr>
        </p:nvSpPr>
        <p:spPr>
          <a:xfrm>
            <a:off x="358588" y="1653630"/>
            <a:ext cx="7150608" cy="3356576"/>
          </a:xfrm>
        </p:spPr>
        <p:txBody>
          <a:bodyPr/>
          <a:lstStyle/>
          <a:p>
            <a:pPr algn="just">
              <a:lnSpc>
                <a:spcPct val="150000"/>
              </a:lnSpc>
            </a:pPr>
            <a:r>
              <a:rPr lang="en-US" b="1" dirty="0">
                <a:latin typeface="Times New Roman" panose="02020603050405020304" pitchFamily="18" charset="0"/>
                <a:cs typeface="Times New Roman" panose="02020603050405020304" pitchFamily="18" charset="0"/>
              </a:rPr>
              <a:t>Prevent Complications: </a:t>
            </a:r>
            <a:r>
              <a:rPr lang="en-US" dirty="0">
                <a:latin typeface="Times New Roman" panose="02020603050405020304" pitchFamily="18" charset="0"/>
                <a:cs typeface="Times New Roman" panose="02020603050405020304" pitchFamily="18" charset="0"/>
              </a:rPr>
              <a:t>Early intervention can help prevent long-term complications like heart disease, nerve damage, and vision loss. </a:t>
            </a:r>
          </a:p>
          <a:p>
            <a:pPr algn="just">
              <a:lnSpc>
                <a:spcPct val="150000"/>
              </a:lnSpc>
            </a:pPr>
            <a:r>
              <a:rPr lang="en-US" b="1" dirty="0">
                <a:latin typeface="Times New Roman" panose="02020603050405020304" pitchFamily="18" charset="0"/>
                <a:cs typeface="Times New Roman" panose="02020603050405020304" pitchFamily="18" charset="0"/>
              </a:rPr>
              <a:t>Manage Blood Sugar Levels: </a:t>
            </a:r>
            <a:r>
              <a:rPr lang="en-US" dirty="0">
                <a:latin typeface="Times New Roman" panose="02020603050405020304" pitchFamily="18" charset="0"/>
                <a:cs typeface="Times New Roman" panose="02020603050405020304" pitchFamily="18" charset="0"/>
              </a:rPr>
              <a:t>Prompt diagnosis allows for early management of blood sugar levels, reducing the risk of severe health issues.</a:t>
            </a:r>
          </a:p>
        </p:txBody>
      </p:sp>
      <p:pic>
        <p:nvPicPr>
          <p:cNvPr id="2" name="Picture 1">
            <a:extLst>
              <a:ext uri="{FF2B5EF4-FFF2-40B4-BE49-F238E27FC236}">
                <a16:creationId xmlns:a16="http://schemas.microsoft.com/office/drawing/2014/main" id="{15B017D2-7521-5E7B-9369-AFE1E411D71C}"/>
              </a:ext>
            </a:extLst>
          </p:cNvPr>
          <p:cNvPicPr>
            <a:picLocks noChangeAspect="1"/>
          </p:cNvPicPr>
          <p:nvPr/>
        </p:nvPicPr>
        <p:blipFill>
          <a:blip r:embed="rId3"/>
          <a:stretch>
            <a:fillRect/>
          </a:stretch>
        </p:blipFill>
        <p:spPr>
          <a:xfrm>
            <a:off x="7606612" y="1721223"/>
            <a:ext cx="4408604" cy="3702423"/>
          </a:xfrm>
          <a:prstGeom prst="rect">
            <a:avLst/>
          </a:prstGeom>
        </p:spPr>
      </p:pic>
    </p:spTree>
    <p:extLst>
      <p:ext uri="{BB962C8B-B14F-4D97-AF65-F5344CB8AC3E}">
        <p14:creationId xmlns:p14="http://schemas.microsoft.com/office/powerpoint/2010/main" val="1966913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2A3D95EF-8A67-7F71-37EF-9EB02511B163}"/>
              </a:ext>
            </a:extLst>
          </p:cNvPr>
          <p:cNvSpPr>
            <a:spLocks noGrp="1"/>
          </p:cNvSpPr>
          <p:nvPr>
            <p:ph type="title"/>
          </p:nvPr>
        </p:nvSpPr>
        <p:spPr>
          <a:xfrm>
            <a:off x="915924" y="674220"/>
            <a:ext cx="10360152" cy="762000"/>
          </a:xfrm>
        </p:spPr>
        <p:txBody>
          <a:bodyPr anchor="b"/>
          <a:lstStyle/>
          <a:p>
            <a:r>
              <a:rPr lang="en-US" dirty="0"/>
              <a:t>How Glucosense Works</a:t>
            </a:r>
          </a:p>
        </p:txBody>
      </p:sp>
      <p:sp>
        <p:nvSpPr>
          <p:cNvPr id="15" name="Text Placeholder 14">
            <a:extLst>
              <a:ext uri="{FF2B5EF4-FFF2-40B4-BE49-F238E27FC236}">
                <a16:creationId xmlns:a16="http://schemas.microsoft.com/office/drawing/2014/main" id="{C7846849-DC0A-EE3B-2E5E-D669EC1273D6}"/>
              </a:ext>
            </a:extLst>
          </p:cNvPr>
          <p:cNvSpPr>
            <a:spLocks noGrp="1"/>
          </p:cNvSpPr>
          <p:nvPr>
            <p:ph type="body" sz="quarter" idx="13"/>
          </p:nvPr>
        </p:nvSpPr>
        <p:spPr>
          <a:xfrm>
            <a:off x="1897678" y="2095687"/>
            <a:ext cx="8109772" cy="3256242"/>
          </a:xfrm>
        </p:spPr>
        <p:txBody>
          <a:bodyPr>
            <a:noAutofit/>
          </a:bodyPr>
          <a:lstStyle/>
          <a:p>
            <a:pPr marL="342900" indent="-342900" algn="just">
              <a:lnSpc>
                <a:spcPct val="160000"/>
              </a:lnSpc>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Utilizes AI algorithms to analyze user data, including glucose levels, lifestyle factors, and medical history. </a:t>
            </a:r>
          </a:p>
          <a:p>
            <a:pPr marL="342900" indent="-342900" algn="just">
              <a:lnSpc>
                <a:spcPct val="160000"/>
              </a:lnSpc>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Identifies patterns and anomalies that may indicate the presence of diabetes, even before traditional symptoms arise. </a:t>
            </a:r>
          </a:p>
          <a:p>
            <a:pPr marL="342900" indent="-342900" algn="just">
              <a:lnSpc>
                <a:spcPct val="160000"/>
              </a:lnSpc>
              <a:buFont typeface="Arial" panose="020B0604020202020204" pitchFamily="34" charset="0"/>
              <a:buChar char="•"/>
            </a:pPr>
            <a:r>
              <a:rPr lang="en-US" sz="2000" cap="none" dirty="0">
                <a:latin typeface="Times New Roman" panose="02020603050405020304" pitchFamily="18" charset="0"/>
                <a:cs typeface="Times New Roman" panose="02020603050405020304" pitchFamily="18" charset="0"/>
              </a:rPr>
              <a:t>Provides personalized insights and recommendations to users, enabling them to take proactive steps towards their health.</a:t>
            </a:r>
          </a:p>
        </p:txBody>
      </p:sp>
    </p:spTree>
    <p:extLst>
      <p:ext uri="{BB962C8B-B14F-4D97-AF65-F5344CB8AC3E}">
        <p14:creationId xmlns:p14="http://schemas.microsoft.com/office/powerpoint/2010/main" val="1096717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a:xfrm>
            <a:off x="3286853" y="547386"/>
            <a:ext cx="10360152" cy="914400"/>
          </a:xfrm>
        </p:spPr>
        <p:txBody>
          <a:bodyPr/>
          <a:lstStyle/>
          <a:p>
            <a:pPr algn="just"/>
            <a:r>
              <a:rPr lang="en-US" sz="3600" dirty="0">
                <a:latin typeface="Times New Roman" panose="02020603050405020304" pitchFamily="18" charset="0"/>
                <a:cs typeface="Times New Roman" panose="02020603050405020304" pitchFamily="18" charset="0"/>
              </a:rPr>
              <a:t>Steps Involved</a:t>
            </a:r>
          </a:p>
        </p:txBody>
      </p:sp>
      <p:sp>
        <p:nvSpPr>
          <p:cNvPr id="17" name="Content Placeholder 16">
            <a:extLst>
              <a:ext uri="{FF2B5EF4-FFF2-40B4-BE49-F238E27FC236}">
                <a16:creationId xmlns:a16="http://schemas.microsoft.com/office/drawing/2014/main" id="{2F3CEF66-C6D7-C765-24E7-1DCFB38FE51A}"/>
              </a:ext>
            </a:extLst>
          </p:cNvPr>
          <p:cNvSpPr>
            <a:spLocks noGrp="1"/>
          </p:cNvSpPr>
          <p:nvPr>
            <p:ph sz="quarter" idx="12"/>
          </p:nvPr>
        </p:nvSpPr>
        <p:spPr>
          <a:xfrm>
            <a:off x="1858820" y="2128759"/>
            <a:ext cx="8474359" cy="3877055"/>
          </a:xfrm>
        </p:spPr>
        <p:txBody>
          <a:bodyPr>
            <a:noAutofit/>
          </a:bodyPr>
          <a:lstStyle/>
          <a:p>
            <a:pPr marL="667089" lvl="1" indent="-333544" algn="just">
              <a:lnSpc>
                <a:spcPct val="150000"/>
              </a:lnSpc>
              <a:buFont typeface="Arial"/>
              <a:buChar char="•"/>
            </a:pPr>
            <a:r>
              <a:rPr lang="en-US" dirty="0">
                <a:latin typeface="Times New Roman" panose="02020603050405020304" pitchFamily="18" charset="0"/>
                <a:ea typeface="Century Gothic Paneuropean"/>
                <a:cs typeface="Times New Roman" panose="02020603050405020304" pitchFamily="18" charset="0"/>
                <a:sym typeface="Century Gothic Paneuropean"/>
              </a:rPr>
              <a:t>Data Collection </a:t>
            </a:r>
          </a:p>
          <a:p>
            <a:pPr marL="667089" lvl="1" indent="-333544" algn="just">
              <a:lnSpc>
                <a:spcPct val="150000"/>
              </a:lnSpc>
              <a:buFont typeface="Arial"/>
              <a:buChar char="•"/>
            </a:pPr>
            <a:r>
              <a:rPr lang="en-US" dirty="0">
                <a:latin typeface="Times New Roman" panose="02020603050405020304" pitchFamily="18" charset="0"/>
                <a:ea typeface="Century Gothic Paneuropean"/>
                <a:cs typeface="Times New Roman" panose="02020603050405020304" pitchFamily="18" charset="0"/>
                <a:sym typeface="Century Gothic Paneuropean"/>
              </a:rPr>
              <a:t>Data Exploration (EDA) and Data Preprocessing </a:t>
            </a:r>
          </a:p>
          <a:p>
            <a:pPr marL="667089" lvl="1" indent="-333544" algn="just">
              <a:lnSpc>
                <a:spcPct val="150000"/>
              </a:lnSpc>
              <a:buFont typeface="Arial"/>
              <a:buChar char="•"/>
            </a:pPr>
            <a:r>
              <a:rPr lang="en-US" dirty="0">
                <a:latin typeface="Times New Roman" panose="02020603050405020304" pitchFamily="18" charset="0"/>
                <a:ea typeface="Century Gothic Paneuropean"/>
                <a:cs typeface="Times New Roman" panose="02020603050405020304" pitchFamily="18" charset="0"/>
                <a:sym typeface="Century Gothic Paneuropean"/>
              </a:rPr>
              <a:t>Feature Selection and dimension reduction approaches </a:t>
            </a:r>
          </a:p>
          <a:p>
            <a:pPr marL="667089" lvl="1" indent="-333544" algn="just">
              <a:lnSpc>
                <a:spcPct val="150000"/>
              </a:lnSpc>
              <a:buFont typeface="Arial"/>
              <a:buChar char="•"/>
            </a:pPr>
            <a:r>
              <a:rPr lang="en-US" dirty="0">
                <a:latin typeface="Times New Roman" panose="02020603050405020304" pitchFamily="18" charset="0"/>
                <a:ea typeface="Century Gothic Paneuropean"/>
                <a:cs typeface="Times New Roman" panose="02020603050405020304" pitchFamily="18" charset="0"/>
                <a:sym typeface="Century Gothic Paneuropean"/>
              </a:rPr>
              <a:t>Build a classification model </a:t>
            </a:r>
          </a:p>
          <a:p>
            <a:pPr marL="667089" lvl="1" indent="-333544" algn="just">
              <a:lnSpc>
                <a:spcPct val="150000"/>
              </a:lnSpc>
              <a:buFont typeface="Arial"/>
              <a:buChar char="•"/>
            </a:pPr>
            <a:r>
              <a:rPr lang="en-US" dirty="0">
                <a:latin typeface="Times New Roman" panose="02020603050405020304" pitchFamily="18" charset="0"/>
                <a:ea typeface="Century Gothic Paneuropean"/>
                <a:cs typeface="Times New Roman" panose="02020603050405020304" pitchFamily="18" charset="0"/>
                <a:sym typeface="Century Gothic Paneuropean"/>
              </a:rPr>
              <a:t>Evaluation metrics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0106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49C0DA-C8AE-5ECC-149A-D60ECFF8C1EB}"/>
              </a:ext>
            </a:extLst>
          </p:cNvPr>
          <p:cNvSpPr>
            <a:spLocks noGrp="1"/>
          </p:cNvSpPr>
          <p:nvPr>
            <p:ph type="title"/>
          </p:nvPr>
        </p:nvSpPr>
        <p:spPr>
          <a:xfrm>
            <a:off x="2348753" y="457200"/>
            <a:ext cx="10360152" cy="914400"/>
          </a:xfrm>
        </p:spPr>
        <p:txBody>
          <a:bodyPr/>
          <a:lstStyle/>
          <a:p>
            <a:pPr algn="just"/>
            <a:r>
              <a:rPr lang="en-US" sz="3600" dirty="0">
                <a:latin typeface="Times New Roman" panose="02020603050405020304" pitchFamily="18" charset="0"/>
                <a:cs typeface="Times New Roman" panose="02020603050405020304" pitchFamily="18" charset="0"/>
              </a:rPr>
              <a:t>Models Applied to the Dataset</a:t>
            </a:r>
          </a:p>
        </p:txBody>
      </p:sp>
      <p:sp>
        <p:nvSpPr>
          <p:cNvPr id="12" name="Content Placeholder 11">
            <a:extLst>
              <a:ext uri="{FF2B5EF4-FFF2-40B4-BE49-F238E27FC236}">
                <a16:creationId xmlns:a16="http://schemas.microsoft.com/office/drawing/2014/main" id="{C6F2BA06-39BD-0413-D150-70F75EA6CC38}"/>
              </a:ext>
            </a:extLst>
          </p:cNvPr>
          <p:cNvSpPr>
            <a:spLocks noGrp="1"/>
          </p:cNvSpPr>
          <p:nvPr>
            <p:ph sz="quarter" idx="13"/>
          </p:nvPr>
        </p:nvSpPr>
        <p:spPr>
          <a:xfrm>
            <a:off x="914399" y="2039112"/>
            <a:ext cx="9583272" cy="4361688"/>
          </a:xfrm>
        </p:spPr>
        <p:txBody>
          <a:bodyPr>
            <a:noAutofit/>
          </a:bodyPr>
          <a:lstStyle/>
          <a:p>
            <a:pPr marL="720373" lvl="1" indent="-360186" algn="just">
              <a:lnSpc>
                <a:spcPts val="4671"/>
              </a:lnSpc>
              <a:buFont typeface="Arial"/>
              <a:buChar char="•"/>
            </a:pPr>
            <a:r>
              <a:rPr lang="en-US" dirty="0">
                <a:latin typeface="Times New Roman" panose="02020603050405020304" pitchFamily="18" charset="0"/>
                <a:ea typeface="Century Gothic Paneuropean"/>
                <a:cs typeface="Times New Roman" panose="02020603050405020304" pitchFamily="18" charset="0"/>
                <a:sym typeface="Century Gothic Paneuropean"/>
              </a:rPr>
              <a:t>Logistic Regression (LR)</a:t>
            </a:r>
          </a:p>
          <a:p>
            <a:pPr marL="720373" lvl="1" indent="-360186" algn="just">
              <a:lnSpc>
                <a:spcPts val="4671"/>
              </a:lnSpc>
              <a:buFont typeface="Arial"/>
              <a:buChar char="•"/>
            </a:pPr>
            <a:r>
              <a:rPr lang="en-US" dirty="0">
                <a:latin typeface="Times New Roman" panose="02020603050405020304" pitchFamily="18" charset="0"/>
                <a:ea typeface="Century Gothic Paneuropean"/>
                <a:cs typeface="Times New Roman" panose="02020603050405020304" pitchFamily="18" charset="0"/>
                <a:sym typeface="Century Gothic Paneuropean"/>
              </a:rPr>
              <a:t>Support Vector Machine (SVM)</a:t>
            </a:r>
          </a:p>
          <a:p>
            <a:pPr marL="720373" lvl="1" indent="-360186" algn="just">
              <a:lnSpc>
                <a:spcPts val="4671"/>
              </a:lnSpc>
              <a:buFont typeface="Arial"/>
              <a:buChar char="•"/>
            </a:pPr>
            <a:r>
              <a:rPr lang="en-US" dirty="0">
                <a:latin typeface="Times New Roman" panose="02020603050405020304" pitchFamily="18" charset="0"/>
                <a:ea typeface="Century Gothic Paneuropean"/>
                <a:cs typeface="Times New Roman" panose="02020603050405020304" pitchFamily="18" charset="0"/>
                <a:sym typeface="Century Gothic Paneuropean"/>
              </a:rPr>
              <a:t>Random Forest (RF)</a:t>
            </a:r>
          </a:p>
          <a:p>
            <a:pPr marL="720373" lvl="1" indent="-360186" algn="just">
              <a:lnSpc>
                <a:spcPts val="4671"/>
              </a:lnSpc>
              <a:buFont typeface="Arial"/>
              <a:buChar char="•"/>
            </a:pPr>
            <a:r>
              <a:rPr lang="en-US" dirty="0">
                <a:latin typeface="Times New Roman" panose="02020603050405020304" pitchFamily="18" charset="0"/>
                <a:ea typeface="Century Gothic Paneuropean"/>
                <a:cs typeface="Times New Roman" panose="02020603050405020304" pitchFamily="18" charset="0"/>
                <a:sym typeface="Century Gothic Paneuropean"/>
              </a:rPr>
              <a:t>Decision Tree (DT)</a:t>
            </a:r>
          </a:p>
          <a:p>
            <a:pPr marL="720373" lvl="1" indent="-360186" algn="just">
              <a:lnSpc>
                <a:spcPts val="4671"/>
              </a:lnSpc>
              <a:buFont typeface="Arial"/>
              <a:buChar char="•"/>
            </a:pPr>
            <a:r>
              <a:rPr lang="en-US" dirty="0">
                <a:latin typeface="Times New Roman" panose="02020603050405020304" pitchFamily="18" charset="0"/>
                <a:ea typeface="Century Gothic Paneuropean"/>
                <a:cs typeface="Times New Roman" panose="02020603050405020304" pitchFamily="18" charset="0"/>
                <a:sym typeface="Century Gothic Paneuropean"/>
              </a:rPr>
              <a:t>Extra Trees (ET)</a:t>
            </a:r>
          </a:p>
          <a:p>
            <a:pPr marL="720373" lvl="1" indent="-360186" algn="just">
              <a:lnSpc>
                <a:spcPts val="4671"/>
              </a:lnSpc>
              <a:buFont typeface="Arial"/>
              <a:buChar char="•"/>
            </a:pPr>
            <a:r>
              <a:rPr lang="en-US" dirty="0">
                <a:latin typeface="Times New Roman" panose="02020603050405020304" pitchFamily="18" charset="0"/>
                <a:ea typeface="Century Gothic Paneuropean"/>
                <a:cs typeface="Times New Roman" panose="02020603050405020304" pitchFamily="18" charset="0"/>
                <a:sym typeface="Century Gothic Paneuropean"/>
              </a:rPr>
              <a:t>Gradient Boosting (GB)</a:t>
            </a:r>
          </a:p>
        </p:txBody>
      </p:sp>
    </p:spTree>
    <p:extLst>
      <p:ext uri="{BB962C8B-B14F-4D97-AF65-F5344CB8AC3E}">
        <p14:creationId xmlns:p14="http://schemas.microsoft.com/office/powerpoint/2010/main" val="3748348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5044F7-BD97-2FDE-4E33-A565BCF0EFEC}"/>
              </a:ext>
            </a:extLst>
          </p:cNvPr>
          <p:cNvSpPr>
            <a:spLocks noGrp="1"/>
          </p:cNvSpPr>
          <p:nvPr>
            <p:ph type="title"/>
          </p:nvPr>
        </p:nvSpPr>
        <p:spPr>
          <a:xfrm>
            <a:off x="3603811" y="179295"/>
            <a:ext cx="7534656" cy="914400"/>
          </a:xfrm>
        </p:spPr>
        <p:txBody>
          <a:bodyPr/>
          <a:lstStyle/>
          <a:p>
            <a:pPr algn="just"/>
            <a:r>
              <a:rPr lang="en-US" sz="3600" dirty="0">
                <a:latin typeface="Times New Roman" panose="02020603050405020304" pitchFamily="18" charset="0"/>
                <a:cs typeface="Times New Roman" panose="02020603050405020304" pitchFamily="18" charset="0"/>
              </a:rPr>
              <a:t>Metrics For Modelling</a:t>
            </a:r>
          </a:p>
        </p:txBody>
      </p:sp>
      <p:graphicFrame>
        <p:nvGraphicFramePr>
          <p:cNvPr id="9" name="Table 8">
            <a:extLst>
              <a:ext uri="{FF2B5EF4-FFF2-40B4-BE49-F238E27FC236}">
                <a16:creationId xmlns:a16="http://schemas.microsoft.com/office/drawing/2014/main" id="{9AA3FD4B-5269-88C1-C694-F907CE8A627B}"/>
              </a:ext>
            </a:extLst>
          </p:cNvPr>
          <p:cNvGraphicFramePr>
            <a:graphicFrameLocks noGrp="1"/>
          </p:cNvGraphicFramePr>
          <p:nvPr>
            <p:extLst>
              <p:ext uri="{D42A27DB-BD31-4B8C-83A1-F6EECF244321}">
                <p14:modId xmlns:p14="http://schemas.microsoft.com/office/powerpoint/2010/main" val="1114650166"/>
              </p:ext>
            </p:extLst>
          </p:nvPr>
        </p:nvGraphicFramePr>
        <p:xfrm>
          <a:off x="1870635" y="1792940"/>
          <a:ext cx="8128000" cy="4600689"/>
        </p:xfrm>
        <a:graphic>
          <a:graphicData uri="http://schemas.openxmlformats.org/drawingml/2006/table">
            <a:tbl>
              <a:tblPr firstRow="1" bandRow="1">
                <a:tableStyleId>{2D5ABB26-0587-4C30-8999-92F81FD0307C}</a:tableStyleId>
              </a:tblPr>
              <a:tblGrid>
                <a:gridCol w="1625600">
                  <a:extLst>
                    <a:ext uri="{9D8B030D-6E8A-4147-A177-3AD203B41FA5}">
                      <a16:colId xmlns:a16="http://schemas.microsoft.com/office/drawing/2014/main" val="378757846"/>
                    </a:ext>
                  </a:extLst>
                </a:gridCol>
                <a:gridCol w="1625600">
                  <a:extLst>
                    <a:ext uri="{9D8B030D-6E8A-4147-A177-3AD203B41FA5}">
                      <a16:colId xmlns:a16="http://schemas.microsoft.com/office/drawing/2014/main" val="908980462"/>
                    </a:ext>
                  </a:extLst>
                </a:gridCol>
                <a:gridCol w="1625600">
                  <a:extLst>
                    <a:ext uri="{9D8B030D-6E8A-4147-A177-3AD203B41FA5}">
                      <a16:colId xmlns:a16="http://schemas.microsoft.com/office/drawing/2014/main" val="516185225"/>
                    </a:ext>
                  </a:extLst>
                </a:gridCol>
                <a:gridCol w="1625600">
                  <a:extLst>
                    <a:ext uri="{9D8B030D-6E8A-4147-A177-3AD203B41FA5}">
                      <a16:colId xmlns:a16="http://schemas.microsoft.com/office/drawing/2014/main" val="1766525062"/>
                    </a:ext>
                  </a:extLst>
                </a:gridCol>
                <a:gridCol w="1625600">
                  <a:extLst>
                    <a:ext uri="{9D8B030D-6E8A-4147-A177-3AD203B41FA5}">
                      <a16:colId xmlns:a16="http://schemas.microsoft.com/office/drawing/2014/main" val="1626855343"/>
                    </a:ext>
                  </a:extLst>
                </a:gridCol>
              </a:tblGrid>
              <a:tr h="588683">
                <a:tc>
                  <a:txBody>
                    <a:bodyPr/>
                    <a:lstStyle/>
                    <a:p>
                      <a:r>
                        <a:rPr lang="en-US" sz="1800" b="1" dirty="0">
                          <a:solidFill>
                            <a:schemeClr val="tx1"/>
                          </a:solidFill>
                          <a:latin typeface="Times New Roman" panose="02020603050405020304" pitchFamily="18" charset="0"/>
                          <a:cs typeface="Times New Roman" panose="02020603050405020304" pitchFamily="18" charset="0"/>
                        </a:rPr>
                        <a:t>Model</a:t>
                      </a:r>
                      <a:endParaRPr lang="en-IN"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dirty="0">
                          <a:solidFill>
                            <a:schemeClr val="tx1"/>
                          </a:solidFill>
                          <a:latin typeface="Times New Roman" panose="02020603050405020304" pitchFamily="18" charset="0"/>
                          <a:cs typeface="Times New Roman" panose="02020603050405020304" pitchFamily="18" charset="0"/>
                        </a:rPr>
                        <a:t>Accuracy</a:t>
                      </a:r>
                      <a:endParaRPr lang="en-IN"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dirty="0">
                          <a:solidFill>
                            <a:schemeClr val="tx1"/>
                          </a:solidFill>
                          <a:latin typeface="Times New Roman" panose="02020603050405020304" pitchFamily="18" charset="0"/>
                          <a:cs typeface="Times New Roman" panose="02020603050405020304" pitchFamily="18" charset="0"/>
                        </a:rPr>
                        <a:t>Precession</a:t>
                      </a:r>
                      <a:endParaRPr lang="en-IN"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1" dirty="0">
                          <a:solidFill>
                            <a:schemeClr val="tx1"/>
                          </a:solidFill>
                          <a:latin typeface="Times New Roman" panose="02020603050405020304" pitchFamily="18" charset="0"/>
                          <a:cs typeface="Times New Roman" panose="02020603050405020304" pitchFamily="18" charset="0"/>
                        </a:rPr>
                        <a:t>Recall</a:t>
                      </a:r>
                      <a:endParaRPr lang="en-IN"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effectLst/>
                          <a:latin typeface="Times New Roman" panose="02020603050405020304" pitchFamily="18" charset="0"/>
                          <a:cs typeface="Times New Roman" panose="02020603050405020304" pitchFamily="18" charset="0"/>
                        </a:rPr>
                        <a:t> F1 Score</a:t>
                      </a:r>
                      <a:endParaRPr lang="en-IN"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9839359"/>
                  </a:ext>
                </a:extLst>
              </a:tr>
              <a:tr h="588683">
                <a:tc>
                  <a:txBody>
                    <a:bodyPr/>
                    <a:lstStyle/>
                    <a:p>
                      <a:r>
                        <a:rPr lang="en-IN" sz="1800" b="1" kern="1200" dirty="0">
                          <a:solidFill>
                            <a:schemeClr val="tx1"/>
                          </a:solidFill>
                          <a:effectLst/>
                          <a:latin typeface="Times New Roman" panose="02020603050405020304" pitchFamily="18" charset="0"/>
                          <a:cs typeface="Times New Roman" panose="02020603050405020304" pitchFamily="18" charset="0"/>
                        </a:rPr>
                        <a:t>Logistic Regression</a:t>
                      </a:r>
                      <a:endParaRPr lang="en-IN"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kern="1200" dirty="0">
                          <a:solidFill>
                            <a:schemeClr val="tx1"/>
                          </a:solidFill>
                          <a:effectLst/>
                          <a:latin typeface="Times New Roman" panose="02020603050405020304" pitchFamily="18" charset="0"/>
                          <a:cs typeface="Times New Roman" panose="02020603050405020304" pitchFamily="18" charset="0"/>
                        </a:rPr>
                        <a:t>0.823529</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kern="1200" dirty="0">
                          <a:solidFill>
                            <a:schemeClr val="tx1"/>
                          </a:solidFill>
                          <a:effectLst/>
                          <a:latin typeface="Times New Roman" panose="02020603050405020304" pitchFamily="18" charset="0"/>
                          <a:cs typeface="Times New Roman" panose="02020603050405020304" pitchFamily="18" charset="0"/>
                        </a:rPr>
                        <a:t>0.822861</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kern="1200" dirty="0">
                          <a:solidFill>
                            <a:schemeClr val="tx1"/>
                          </a:solidFill>
                          <a:effectLst/>
                          <a:latin typeface="Times New Roman" panose="02020603050405020304" pitchFamily="18" charset="0"/>
                          <a:cs typeface="Times New Roman" panose="02020603050405020304" pitchFamily="18" charset="0"/>
                        </a:rPr>
                        <a:t>0.823529</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kern="1200" dirty="0">
                          <a:solidFill>
                            <a:schemeClr val="tx1"/>
                          </a:solidFill>
                          <a:effectLst/>
                          <a:latin typeface="Times New Roman" panose="02020603050405020304" pitchFamily="18" charset="0"/>
                          <a:cs typeface="Times New Roman" panose="02020603050405020304" pitchFamily="18" charset="0"/>
                        </a:rPr>
                        <a:t>0.813072 </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172071"/>
                  </a:ext>
                </a:extLst>
              </a:tr>
              <a:tr h="588683">
                <a:tc>
                  <a:txBody>
                    <a:bodyPr/>
                    <a:lstStyle/>
                    <a:p>
                      <a:r>
                        <a:rPr lang="en-IN" sz="1800" b="1" kern="1200" dirty="0">
                          <a:solidFill>
                            <a:schemeClr val="tx1"/>
                          </a:solidFill>
                          <a:effectLst/>
                          <a:latin typeface="Times New Roman" panose="02020603050405020304" pitchFamily="18" charset="0"/>
                          <a:cs typeface="Times New Roman" panose="02020603050405020304" pitchFamily="18" charset="0"/>
                        </a:rPr>
                        <a:t>Support Vector Machine</a:t>
                      </a:r>
                      <a:endParaRPr lang="en-IN"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kern="1200" dirty="0">
                          <a:solidFill>
                            <a:schemeClr val="tx1"/>
                          </a:solidFill>
                          <a:effectLst/>
                          <a:latin typeface="Times New Roman" panose="02020603050405020304" pitchFamily="18" charset="0"/>
                          <a:cs typeface="Times New Roman" panose="02020603050405020304" pitchFamily="18" charset="0"/>
                        </a:rPr>
                        <a:t>0.921569</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kern="1200" dirty="0">
                          <a:solidFill>
                            <a:schemeClr val="tx1"/>
                          </a:solidFill>
                          <a:effectLst/>
                          <a:latin typeface="Times New Roman" panose="02020603050405020304" pitchFamily="18" charset="0"/>
                          <a:cs typeface="Times New Roman" panose="02020603050405020304" pitchFamily="18" charset="0"/>
                        </a:rPr>
                        <a:t>0.921947</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kern="1200" dirty="0">
                          <a:solidFill>
                            <a:schemeClr val="tx1"/>
                          </a:solidFill>
                          <a:effectLst/>
                          <a:latin typeface="Times New Roman" panose="02020603050405020304" pitchFamily="18" charset="0"/>
                          <a:cs typeface="Times New Roman" panose="02020603050405020304" pitchFamily="18" charset="0"/>
                        </a:rPr>
                        <a:t>0.921569</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kern="1200" dirty="0">
                          <a:solidFill>
                            <a:schemeClr val="tx1"/>
                          </a:solidFill>
                          <a:effectLst/>
                          <a:latin typeface="Times New Roman" panose="02020603050405020304" pitchFamily="18" charset="0"/>
                          <a:cs typeface="Times New Roman" panose="02020603050405020304" pitchFamily="18" charset="0"/>
                        </a:rPr>
                        <a:t>0.920044</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4791618"/>
                  </a:ext>
                </a:extLst>
              </a:tr>
              <a:tr h="588683">
                <a:tc>
                  <a:txBody>
                    <a:bodyPr/>
                    <a:lstStyle/>
                    <a:p>
                      <a:r>
                        <a:rPr lang="en-IN" sz="1800" b="1" i="0" kern="1200" dirty="0">
                          <a:solidFill>
                            <a:schemeClr val="tx1"/>
                          </a:solidFill>
                          <a:effectLst/>
                          <a:latin typeface="Times New Roman" panose="02020603050405020304" pitchFamily="18" charset="0"/>
                          <a:ea typeface="+mn-ea"/>
                          <a:cs typeface="Times New Roman" panose="02020603050405020304" pitchFamily="18" charset="0"/>
                        </a:rPr>
                        <a:t>Random Forest</a:t>
                      </a:r>
                      <a:endParaRPr lang="en-IN"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0.941176</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0.940959</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0.941176</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0.940642</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8836396"/>
                  </a:ext>
                </a:extLst>
              </a:tr>
              <a:tr h="588683">
                <a:tc>
                  <a:txBody>
                    <a:bodyPr/>
                    <a:lstStyle/>
                    <a:p>
                      <a:r>
                        <a:rPr lang="en-IN" sz="1800" b="1" i="0" kern="1200" dirty="0">
                          <a:solidFill>
                            <a:schemeClr val="tx1"/>
                          </a:solidFill>
                          <a:effectLst/>
                          <a:latin typeface="Times New Roman" panose="02020603050405020304" pitchFamily="18" charset="0"/>
                          <a:ea typeface="+mn-ea"/>
                          <a:cs typeface="Times New Roman" panose="02020603050405020304" pitchFamily="18" charset="0"/>
                        </a:rPr>
                        <a:t>Decision Tree</a:t>
                      </a:r>
                      <a:endParaRPr lang="en-IN"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0.843137</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0.842132</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0.843137</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0.836172</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4741021"/>
                  </a:ext>
                </a:extLst>
              </a:tr>
              <a:tr h="588683">
                <a:tc>
                  <a:txBody>
                    <a:bodyPr/>
                    <a:lstStyle/>
                    <a:p>
                      <a:r>
                        <a:rPr lang="en-IN" sz="1800" b="1" i="0" kern="1200" dirty="0">
                          <a:solidFill>
                            <a:schemeClr val="tx1"/>
                          </a:solidFill>
                          <a:effectLst/>
                          <a:latin typeface="Times New Roman" panose="02020603050405020304" pitchFamily="18" charset="0"/>
                          <a:ea typeface="+mn-ea"/>
                          <a:cs typeface="Times New Roman" panose="02020603050405020304" pitchFamily="18" charset="0"/>
                        </a:rPr>
                        <a:t>Extra Trees</a:t>
                      </a:r>
                      <a:endParaRPr lang="en-IN"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0.921569</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0.921947</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0.921569</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0.920044</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3936685"/>
                  </a:ext>
                </a:extLst>
              </a:tr>
              <a:tr h="588683">
                <a:tc>
                  <a:txBody>
                    <a:bodyPr/>
                    <a:lstStyle/>
                    <a:p>
                      <a:r>
                        <a:rPr lang="en-IN" sz="1800" b="1" i="0" kern="1200" dirty="0">
                          <a:solidFill>
                            <a:schemeClr val="tx1"/>
                          </a:solidFill>
                          <a:effectLst/>
                          <a:latin typeface="Times New Roman" panose="02020603050405020304" pitchFamily="18" charset="0"/>
                          <a:ea typeface="+mn-ea"/>
                          <a:cs typeface="Times New Roman" panose="02020603050405020304" pitchFamily="18" charset="0"/>
                        </a:rPr>
                        <a:t>Gradient Boosting</a:t>
                      </a:r>
                      <a:endParaRPr lang="en-IN" sz="1800" b="1"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0.901961</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0.903628</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0.901961</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0" i="0" kern="1200" dirty="0">
                          <a:solidFill>
                            <a:schemeClr val="tx1"/>
                          </a:solidFill>
                          <a:effectLst/>
                          <a:latin typeface="Times New Roman" panose="02020603050405020304" pitchFamily="18" charset="0"/>
                          <a:ea typeface="+mn-ea"/>
                          <a:cs typeface="Times New Roman" panose="02020603050405020304" pitchFamily="18" charset="0"/>
                        </a:rPr>
                        <a:t>0.898904</a:t>
                      </a:r>
                      <a:endParaRPr lang="en-IN" sz="1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6976983"/>
                  </a:ext>
                </a:extLst>
              </a:tr>
            </a:tbl>
          </a:graphicData>
        </a:graphic>
      </p:graphicFrame>
    </p:spTree>
    <p:extLst>
      <p:ext uri="{BB962C8B-B14F-4D97-AF65-F5344CB8AC3E}">
        <p14:creationId xmlns:p14="http://schemas.microsoft.com/office/powerpoint/2010/main" val="859909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6E3FD31-D19A-BFEB-821F-C00103830DC9}"/>
              </a:ext>
            </a:extLst>
          </p:cNvPr>
          <p:cNvSpPr>
            <a:spLocks noGrp="1"/>
          </p:cNvSpPr>
          <p:nvPr>
            <p:ph type="title"/>
          </p:nvPr>
        </p:nvSpPr>
        <p:spPr>
          <a:xfrm>
            <a:off x="3218329" y="0"/>
            <a:ext cx="10360152" cy="914400"/>
          </a:xfrm>
        </p:spPr>
        <p:txBody>
          <a:bodyPr/>
          <a:lstStyle/>
          <a:p>
            <a:r>
              <a:rPr lang="en-US" sz="3600" dirty="0">
                <a:latin typeface="Times New Roman" panose="02020603050405020304" pitchFamily="18" charset="0"/>
                <a:cs typeface="Times New Roman" panose="02020603050405020304" pitchFamily="18" charset="0"/>
              </a:rPr>
              <a:t>Model Evaluation Metrics </a:t>
            </a:r>
          </a:p>
        </p:txBody>
      </p:sp>
      <p:pic>
        <p:nvPicPr>
          <p:cNvPr id="8" name="Picture 7">
            <a:extLst>
              <a:ext uri="{FF2B5EF4-FFF2-40B4-BE49-F238E27FC236}">
                <a16:creationId xmlns:a16="http://schemas.microsoft.com/office/drawing/2014/main" id="{E48ACB57-69D1-99FD-16CC-189BEFFEAE7F}"/>
              </a:ext>
            </a:extLst>
          </p:cNvPr>
          <p:cNvPicPr>
            <a:picLocks noChangeAspect="1"/>
          </p:cNvPicPr>
          <p:nvPr/>
        </p:nvPicPr>
        <p:blipFill>
          <a:blip r:embed="rId2"/>
          <a:stretch>
            <a:fillRect/>
          </a:stretch>
        </p:blipFill>
        <p:spPr>
          <a:xfrm>
            <a:off x="1138518" y="1478043"/>
            <a:ext cx="8718375" cy="4958615"/>
          </a:xfrm>
          <a:prstGeom prst="rect">
            <a:avLst/>
          </a:prstGeom>
        </p:spPr>
      </p:pic>
    </p:spTree>
    <p:extLst>
      <p:ext uri="{BB962C8B-B14F-4D97-AF65-F5344CB8AC3E}">
        <p14:creationId xmlns:p14="http://schemas.microsoft.com/office/powerpoint/2010/main" val="537809529"/>
      </p:ext>
    </p:extLst>
  </p:cSld>
  <p:clrMapOvr>
    <a:masterClrMapping/>
  </p:clrMapOvr>
</p:sld>
</file>

<file path=ppt/theme/theme1.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DF9CEC-52C2-4D14-B2F5-11176002A8B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249AD37-9510-4A2D-B790-12C439A83F93}">
  <ds:schemaRefs>
    <ds:schemaRef ds:uri="http://schemas.microsoft.com/sharepoint/v3/contenttype/forms"/>
  </ds:schemaRefs>
</ds:datastoreItem>
</file>

<file path=customXml/itemProps3.xml><?xml version="1.0" encoding="utf-8"?>
<ds:datastoreItem xmlns:ds="http://schemas.openxmlformats.org/officeDocument/2006/customXml" ds:itemID="{4D8B1D1D-0064-435C-8533-29A36067B8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{DD56CB44-D31E-4DDB-BDAE-667988D62D6D}tf11964407_win32</Template>
  <TotalTime>98</TotalTime>
  <Words>613</Words>
  <Application>Microsoft Office PowerPoint</Application>
  <PresentationFormat>Widescreen</PresentationFormat>
  <Paragraphs>99</Paragraphs>
  <Slides>13</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Courier New</vt:lpstr>
      <vt:lpstr>Gill Sans Nova Light</vt:lpstr>
      <vt:lpstr>Sagona Book</vt:lpstr>
      <vt:lpstr>Times New Roman</vt:lpstr>
      <vt:lpstr>Custom</vt:lpstr>
      <vt:lpstr>GLUCOSENSE: AI-POWERED DIABETES DETECTION FOR EARLY INVENTION                                                            Presented by:                                                                       Chede Rethasvi</vt:lpstr>
      <vt:lpstr>To leverage AI to accurately and effectively detect diabetes at the earliest stages, enabling timely intervention and improved patient outcomes.   By empowering individuals to take proactive steps in managing their health, we aim to prevent the development of serious complications and improve overall quality of life</vt:lpstr>
      <vt:lpstr>INTRODUCTION</vt:lpstr>
      <vt:lpstr>The Importance of Early Detection</vt:lpstr>
      <vt:lpstr>How Glucosense Works</vt:lpstr>
      <vt:lpstr>Steps Involved</vt:lpstr>
      <vt:lpstr>Models Applied to the Dataset</vt:lpstr>
      <vt:lpstr>Metrics For Modelling</vt:lpstr>
      <vt:lpstr>Model Evaluation Metrics </vt:lpstr>
      <vt:lpstr>Benefits of AI in Diabetes Detection</vt:lpstr>
      <vt:lpstr>Conclusion</vt:lpstr>
      <vt:lpstr>Future Developments and Innovations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chede rethasvi</dc:creator>
  <cp:lastModifiedBy>chede rethasvi</cp:lastModifiedBy>
  <cp:revision>1</cp:revision>
  <dcterms:created xsi:type="dcterms:W3CDTF">2024-12-25T13:08:43Z</dcterms:created>
  <dcterms:modified xsi:type="dcterms:W3CDTF">2024-12-25T15:23:13Z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